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455" autoAdjust="0"/>
  </p:normalViewPr>
  <p:slideViewPr>
    <p:cSldViewPr snapToGrid="0">
      <p:cViewPr>
        <p:scale>
          <a:sx n="57" d="100"/>
          <a:sy n="57" d="100"/>
        </p:scale>
        <p:origin x="-1224" y="-2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viewProps" Target="viewProps.xml" /><Relationship Id="rId5" Type="http://schemas.openxmlformats.org/officeDocument/2006/relationships/slide" Target="slides/slide4.xml" /><Relationship Id="rId10"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E55940-0A7C-46FF-BB49-303683DFCC71}" type="datetimeFigureOut">
              <a:rPr lang="en-US" smtClean="0"/>
              <a:t>7/12/2021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C39DC5-2D96-4719-A784-58C9A8A95F8A}" type="slidenum">
              <a:rPr lang="en-US" smtClean="0"/>
              <a:t>‹#›</a:t>
            </a:fld>
            <a:endParaRPr lang="en-US"/>
          </a:p>
        </p:txBody>
      </p:sp>
    </p:spTree>
    <p:extLst>
      <p:ext uri="{BB962C8B-B14F-4D97-AF65-F5344CB8AC3E}">
        <p14:creationId xmlns:p14="http://schemas.microsoft.com/office/powerpoint/2010/main" val="2074149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C39DC5-2D96-4719-A784-58C9A8A95F8A}" type="slidenum">
              <a:rPr lang="en-US" smtClean="0"/>
              <a:t>2</a:t>
            </a:fld>
            <a:endParaRPr lang="en-US"/>
          </a:p>
        </p:txBody>
      </p:sp>
    </p:spTree>
    <p:extLst>
      <p:ext uri="{BB962C8B-B14F-4D97-AF65-F5344CB8AC3E}">
        <p14:creationId xmlns:p14="http://schemas.microsoft.com/office/powerpoint/2010/main" val="1520276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C39DC5-2D96-4719-A784-58C9A8A95F8A}" type="slidenum">
              <a:rPr lang="en-US" smtClean="0"/>
              <a:t>4</a:t>
            </a:fld>
            <a:endParaRPr lang="en-US"/>
          </a:p>
        </p:txBody>
      </p:sp>
    </p:spTree>
    <p:extLst>
      <p:ext uri="{BB962C8B-B14F-4D97-AF65-F5344CB8AC3E}">
        <p14:creationId xmlns:p14="http://schemas.microsoft.com/office/powerpoint/2010/main" val="7443665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7/12/2021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7/12/2021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7/12/2021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7/12/2021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7/12/2021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7/12/2021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7/12/2021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7/12/2021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image" Target="../media/image1.png"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7/12/2021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5.pn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hyperlink" Target="http://www.readingrockets.org/article/what-differentiated-instruction" TargetMode="Externa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0321" y="2733709"/>
            <a:ext cx="8283205" cy="1373070"/>
          </a:xfrm>
        </p:spPr>
        <p:txBody>
          <a:bodyPr/>
          <a:lstStyle/>
          <a:p>
            <a:pPr algn="l"/>
            <a:r>
              <a:rPr lang="en-US" sz="4800" dirty="0">
                <a:solidFill>
                  <a:srgbClr val="FFFF00"/>
                </a:solidFill>
                <a:latin typeface="Times New Roman" pitchFamily="18" charset="0"/>
                <a:cs typeface="Times New Roman" pitchFamily="18" charset="0"/>
              </a:rPr>
              <a:t>Understanding Diverse Learners: Children in Poverty Plan</a:t>
            </a:r>
          </a:p>
        </p:txBody>
      </p:sp>
      <p:sp>
        <p:nvSpPr>
          <p:cNvPr id="3" name="Subtitle 2"/>
          <p:cNvSpPr>
            <a:spLocks noGrp="1"/>
          </p:cNvSpPr>
          <p:nvPr>
            <p:ph type="subTitle" idx="1"/>
          </p:nvPr>
        </p:nvSpPr>
        <p:spPr>
          <a:xfrm>
            <a:off x="680322" y="4394039"/>
            <a:ext cx="8144134" cy="2463961"/>
          </a:xfrm>
        </p:spPr>
        <p:txBody>
          <a:bodyPr>
            <a:normAutofit/>
          </a:bodyPr>
          <a:lstStyle/>
          <a:p>
            <a:pPr algn="ctr"/>
            <a:r>
              <a:rPr lang="en-US" sz="3600" dirty="0">
                <a:solidFill>
                  <a:srgbClr val="92D050"/>
                </a:solidFill>
                <a:latin typeface="Times New Roman" pitchFamily="18" charset="0"/>
                <a:cs typeface="Times New Roman" pitchFamily="18" charset="0"/>
              </a:rPr>
              <a:t>Student’s Name</a:t>
            </a:r>
          </a:p>
          <a:p>
            <a:pPr algn="ctr"/>
            <a:r>
              <a:rPr lang="en-US" sz="3600" dirty="0">
                <a:solidFill>
                  <a:srgbClr val="92D050"/>
                </a:solidFill>
                <a:latin typeface="Times New Roman" pitchFamily="18" charset="0"/>
                <a:cs typeface="Times New Roman" pitchFamily="18" charset="0"/>
              </a:rPr>
              <a:t>Institutional Affiliation</a:t>
            </a:r>
          </a:p>
          <a:p>
            <a:pPr algn="ctr"/>
            <a:r>
              <a:rPr lang="en-US" sz="3600" dirty="0">
                <a:solidFill>
                  <a:srgbClr val="92D050"/>
                </a:solidFill>
                <a:latin typeface="Times New Roman" pitchFamily="18" charset="0"/>
                <a:cs typeface="Times New Roman" pitchFamily="18" charset="0"/>
              </a:rPr>
              <a:t>Date</a:t>
            </a:r>
          </a:p>
          <a:p>
            <a:endParaRPr lang="en-US" dirty="0">
              <a:solidFill>
                <a:srgbClr val="FFFF00"/>
              </a:solidFill>
            </a:endParaRPr>
          </a:p>
        </p:txBody>
      </p:sp>
    </p:spTree>
    <p:extLst>
      <p:ext uri="{BB962C8B-B14F-4D97-AF65-F5344CB8AC3E}">
        <p14:creationId xmlns:p14="http://schemas.microsoft.com/office/powerpoint/2010/main" val="1653131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latin typeface="Times New Roman" pitchFamily="18" charset="0"/>
                <a:cs typeface="Times New Roman" pitchFamily="18" charset="0"/>
              </a:rPr>
              <a:t>Poverty in Minnesota</a:t>
            </a:r>
          </a:p>
        </p:txBody>
      </p:sp>
      <p:sp>
        <p:nvSpPr>
          <p:cNvPr id="3" name="Content Placeholder 2"/>
          <p:cNvSpPr>
            <a:spLocks noGrp="1"/>
          </p:cNvSpPr>
          <p:nvPr>
            <p:ph idx="1"/>
          </p:nvPr>
        </p:nvSpPr>
        <p:spPr/>
        <p:txBody>
          <a:bodyPr>
            <a:noAutofit/>
          </a:bodyPr>
          <a:lstStyle/>
          <a:p>
            <a:r>
              <a:rPr lang="en-US" sz="2800" dirty="0">
                <a:solidFill>
                  <a:srgbClr val="92D050"/>
                </a:solidFill>
                <a:latin typeface="Times New Roman" pitchFamily="18" charset="0"/>
                <a:cs typeface="Times New Roman" pitchFamily="18" charset="0"/>
              </a:rPr>
              <a:t>The mock student I selected come from Minnesota state. </a:t>
            </a:r>
          </a:p>
          <a:p>
            <a:r>
              <a:rPr lang="en-US" sz="2800" dirty="0">
                <a:solidFill>
                  <a:srgbClr val="92D050"/>
                </a:solidFill>
                <a:latin typeface="Times New Roman" pitchFamily="18" charset="0"/>
                <a:cs typeface="Times New Roman" pitchFamily="18" charset="0"/>
              </a:rPr>
              <a:t>The rate of poverty in Minnesota has significantly increased over years. </a:t>
            </a:r>
          </a:p>
          <a:p>
            <a:r>
              <a:rPr lang="en-US" sz="2800" dirty="0">
                <a:solidFill>
                  <a:srgbClr val="92D050"/>
                </a:solidFill>
                <a:latin typeface="Times New Roman" pitchFamily="18" charset="0"/>
                <a:cs typeface="Times New Roman" pitchFamily="18" charset="0"/>
              </a:rPr>
              <a:t>It has been rated among the fifth states with highest number of people living in poverty. </a:t>
            </a:r>
          </a:p>
          <a:p>
            <a:r>
              <a:rPr lang="en-US" sz="2800" dirty="0">
                <a:solidFill>
                  <a:srgbClr val="92D050"/>
                </a:solidFill>
                <a:latin typeface="Times New Roman" pitchFamily="18" charset="0"/>
                <a:cs typeface="Times New Roman" pitchFamily="18" charset="0"/>
              </a:rPr>
              <a:t>Approximately 10% of people of  all ages live in poverty.</a:t>
            </a:r>
          </a:p>
          <a:p>
            <a:r>
              <a:rPr lang="en-US" sz="2800" dirty="0">
                <a:solidFill>
                  <a:srgbClr val="92D050"/>
                </a:solidFill>
                <a:latin typeface="Times New Roman" pitchFamily="18" charset="0"/>
                <a:cs typeface="Times New Roman" pitchFamily="18" charset="0"/>
              </a:rPr>
              <a:t>About 12% of children under the age of 18 experience poverty in the state.</a:t>
            </a:r>
          </a:p>
          <a:p>
            <a:r>
              <a:rPr lang="en-US" sz="2800" dirty="0">
                <a:solidFill>
                  <a:srgbClr val="92D050"/>
                </a:solidFill>
                <a:latin typeface="Times New Roman" pitchFamily="18" charset="0"/>
                <a:cs typeface="Times New Roman" pitchFamily="18" charset="0"/>
              </a:rPr>
              <a:t>Therefore, at least one in nine children in Minneapolis live in poverty. </a:t>
            </a:r>
          </a:p>
          <a:p>
            <a:endParaRPr lang="en-US" sz="2800" dirty="0">
              <a:solidFill>
                <a:srgbClr val="92D050"/>
              </a:solidFill>
              <a:latin typeface="Times New Roman" pitchFamily="18" charset="0"/>
              <a:cs typeface="Times New Roman" pitchFamily="18" charset="0"/>
            </a:endParaRPr>
          </a:p>
        </p:txBody>
      </p:sp>
    </p:spTree>
    <p:extLst>
      <p:ext uri="{BB962C8B-B14F-4D97-AF65-F5344CB8AC3E}">
        <p14:creationId xmlns:p14="http://schemas.microsoft.com/office/powerpoint/2010/main" val="2917662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latin typeface="Times New Roman" pitchFamily="18" charset="0"/>
                <a:cs typeface="Times New Roman" pitchFamily="18" charset="0"/>
              </a:rPr>
              <a:t>Representations of the level of poverty in Minnesota</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62792" y="2128058"/>
            <a:ext cx="8794865" cy="4438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7667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latin typeface="Times New Roman" pitchFamily="18" charset="0"/>
                <a:cs typeface="Times New Roman" pitchFamily="18" charset="0"/>
              </a:rPr>
              <a:t>representations of the level of poverty in your Mock Student List</a:t>
            </a:r>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2051" y="2493819"/>
            <a:ext cx="8013467" cy="4156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926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solidFill>
                  <a:srgbClr val="FFFF00"/>
                </a:solidFill>
                <a:latin typeface="Times New Roman" pitchFamily="18" charset="0"/>
                <a:cs typeface="Times New Roman" pitchFamily="18" charset="0"/>
              </a:rPr>
              <a:t>Strategies to Address Poverty Among the ELL Students</a:t>
            </a:r>
          </a:p>
        </p:txBody>
      </p:sp>
      <p:sp>
        <p:nvSpPr>
          <p:cNvPr id="3" name="Content Placeholder 2"/>
          <p:cNvSpPr>
            <a:spLocks noGrp="1"/>
          </p:cNvSpPr>
          <p:nvPr>
            <p:ph idx="1"/>
          </p:nvPr>
        </p:nvSpPr>
        <p:spPr/>
        <p:txBody>
          <a:bodyPr>
            <a:normAutofit fontScale="92500" lnSpcReduction="20000"/>
          </a:bodyPr>
          <a:lstStyle/>
          <a:p>
            <a:r>
              <a:rPr lang="en-US" sz="3000" dirty="0">
                <a:solidFill>
                  <a:srgbClr val="92D050"/>
                </a:solidFill>
                <a:latin typeface="Times New Roman" pitchFamily="18" charset="0"/>
                <a:cs typeface="Times New Roman" pitchFamily="18" charset="0"/>
              </a:rPr>
              <a:t>Unfortunately, statistics shows that ELL students have higher prevalence of poverty in Minnesota. </a:t>
            </a:r>
          </a:p>
          <a:p>
            <a:r>
              <a:rPr lang="en-US" sz="3000" dirty="0">
                <a:solidFill>
                  <a:srgbClr val="92D050"/>
                </a:solidFill>
                <a:latin typeface="Times New Roman" pitchFamily="18" charset="0"/>
                <a:cs typeface="Times New Roman" pitchFamily="18" charset="0"/>
              </a:rPr>
              <a:t>To help eradicate or lower this rate, the government of the state should;</a:t>
            </a:r>
          </a:p>
          <a:p>
            <a:pPr marL="514350" indent="-514350">
              <a:buFont typeface="+mj-lt"/>
              <a:buAutoNum type="romanLcPeriod"/>
            </a:pPr>
            <a:r>
              <a:rPr lang="en-US" sz="3000" dirty="0">
                <a:solidFill>
                  <a:srgbClr val="92D050"/>
                </a:solidFill>
                <a:latin typeface="Times New Roman" pitchFamily="18" charset="0"/>
                <a:cs typeface="Times New Roman" pitchFamily="18" charset="0"/>
              </a:rPr>
              <a:t>Implement Inequitable Funding Mechanisms- this will ensure that  students who have the greatest needs get the enough resources.</a:t>
            </a:r>
          </a:p>
          <a:p>
            <a:pPr marL="514350" indent="-514350">
              <a:buFont typeface="+mj-lt"/>
              <a:buAutoNum type="romanLcPeriod"/>
            </a:pPr>
            <a:r>
              <a:rPr lang="en-US" sz="3000" dirty="0">
                <a:solidFill>
                  <a:srgbClr val="92D050"/>
                </a:solidFill>
                <a:latin typeface="Times New Roman" pitchFamily="18" charset="0"/>
                <a:cs typeface="Times New Roman" pitchFamily="18" charset="0"/>
              </a:rPr>
              <a:t>The government should implement local flexibility- to direct much-needed resources to public schools serving children in poverty. </a:t>
            </a:r>
          </a:p>
          <a:p>
            <a:pPr marL="514350" indent="-514350">
              <a:buFont typeface="+mj-lt"/>
              <a:buAutoNum type="romanLcPeriod"/>
            </a:pPr>
            <a:endParaRPr lang="en-US" dirty="0"/>
          </a:p>
        </p:txBody>
      </p:sp>
    </p:spTree>
    <p:extLst>
      <p:ext uri="{BB962C8B-B14F-4D97-AF65-F5344CB8AC3E}">
        <p14:creationId xmlns:p14="http://schemas.microsoft.com/office/powerpoint/2010/main" val="1144840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solidFill>
                  <a:srgbClr val="FFFF00"/>
                </a:solidFill>
                <a:latin typeface="Times New Roman" pitchFamily="18" charset="0"/>
                <a:cs typeface="Times New Roman" pitchFamily="18" charset="0"/>
              </a:rPr>
              <a:t>Appropriate Model of Student Integrated Support</a:t>
            </a:r>
          </a:p>
        </p:txBody>
      </p:sp>
      <p:sp>
        <p:nvSpPr>
          <p:cNvPr id="3" name="Content Placeholder 2"/>
          <p:cNvSpPr>
            <a:spLocks noGrp="1"/>
          </p:cNvSpPr>
          <p:nvPr>
            <p:ph idx="1"/>
          </p:nvPr>
        </p:nvSpPr>
        <p:spPr/>
        <p:txBody>
          <a:bodyPr>
            <a:normAutofit fontScale="92500"/>
          </a:bodyPr>
          <a:lstStyle/>
          <a:p>
            <a:r>
              <a:rPr lang="en-US" sz="2800" dirty="0">
                <a:solidFill>
                  <a:srgbClr val="92D050"/>
                </a:solidFill>
                <a:latin typeface="Times New Roman" pitchFamily="18" charset="0"/>
                <a:cs typeface="Times New Roman" pitchFamily="18" charset="0"/>
              </a:rPr>
              <a:t>According to </a:t>
            </a:r>
            <a:r>
              <a:rPr lang="en-US" sz="2800" dirty="0" err="1">
                <a:solidFill>
                  <a:srgbClr val="92D050"/>
                </a:solidFill>
                <a:latin typeface="Times New Roman" pitchFamily="18" charset="0"/>
                <a:cs typeface="Times New Roman" pitchFamily="18" charset="0"/>
              </a:rPr>
              <a:t>Cardinali</a:t>
            </a:r>
            <a:r>
              <a:rPr lang="en-US" sz="2800" dirty="0">
                <a:solidFill>
                  <a:srgbClr val="92D050"/>
                </a:solidFill>
                <a:latin typeface="Times New Roman" pitchFamily="18" charset="0"/>
                <a:cs typeface="Times New Roman" pitchFamily="18" charset="0"/>
              </a:rPr>
              <a:t> video majority of our nation's K-12 students are living in poverty and are systematically lacking the external supports they need to succeed in school </a:t>
            </a:r>
          </a:p>
          <a:p>
            <a:r>
              <a:rPr lang="en-US" sz="2800" dirty="0">
                <a:solidFill>
                  <a:srgbClr val="92D050"/>
                </a:solidFill>
                <a:latin typeface="Times New Roman" pitchFamily="18" charset="0"/>
                <a:cs typeface="Times New Roman" pitchFamily="18" charset="0"/>
              </a:rPr>
              <a:t>Cardinal video “Why Most Students Are Getting the Least Out of School”  the most appropriate model of Student Integrated Support would be to weave Integrated Student Supports into the very design of public education in order to drive students' holistic development. </a:t>
            </a:r>
          </a:p>
          <a:p>
            <a:r>
              <a:rPr lang="en-US" sz="2800" dirty="0">
                <a:solidFill>
                  <a:srgbClr val="92D050"/>
                </a:solidFill>
                <a:latin typeface="Times New Roman" pitchFamily="18" charset="0"/>
                <a:cs typeface="Times New Roman" pitchFamily="18" charset="0"/>
              </a:rPr>
              <a:t>As a teacher, I would use this modal to my mock students </a:t>
            </a:r>
            <a:r>
              <a:rPr lang="en-US" sz="2800">
                <a:solidFill>
                  <a:srgbClr val="92D050"/>
                </a:solidFill>
                <a:latin typeface="Times New Roman" pitchFamily="18" charset="0"/>
                <a:cs typeface="Times New Roman" pitchFamily="18" charset="0"/>
              </a:rPr>
              <a:t>in poverty. </a:t>
            </a:r>
            <a:endParaRPr lang="en-US" sz="2800" dirty="0">
              <a:solidFill>
                <a:srgbClr val="92D050"/>
              </a:solidFill>
              <a:latin typeface="Times New Roman" pitchFamily="18" charset="0"/>
              <a:cs typeface="Times New Roman" pitchFamily="18" charset="0"/>
            </a:endParaRPr>
          </a:p>
        </p:txBody>
      </p:sp>
    </p:spTree>
    <p:extLst>
      <p:ext uri="{BB962C8B-B14F-4D97-AF65-F5344CB8AC3E}">
        <p14:creationId xmlns:p14="http://schemas.microsoft.com/office/powerpoint/2010/main" val="3509680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a:solidFill>
                  <a:srgbClr val="FFFF00"/>
                </a:solidFill>
                <a:latin typeface="Times New Roman" pitchFamily="18" charset="0"/>
                <a:cs typeface="Times New Roman" pitchFamily="18" charset="0"/>
              </a:rPr>
              <a:t>References</a:t>
            </a:r>
            <a:br>
              <a:rPr lang="en-US" sz="4800" dirty="0">
                <a:solidFill>
                  <a:srgbClr val="FFFF00"/>
                </a:solidFill>
                <a:latin typeface="Times New Roman" pitchFamily="18" charset="0"/>
                <a:cs typeface="Times New Roman" pitchFamily="18" charset="0"/>
              </a:rPr>
            </a:br>
            <a:endParaRPr lang="en-US" sz="4800" dirty="0">
              <a:solidFill>
                <a:srgbClr val="FFFF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800" dirty="0">
                <a:solidFill>
                  <a:srgbClr val="92D050"/>
                </a:solidFill>
                <a:latin typeface="Times New Roman" pitchFamily="18" charset="0"/>
                <a:cs typeface="Times New Roman" pitchFamily="18" charset="0"/>
              </a:rPr>
              <a:t>Tomlinson, C. A. (2000). What is differentiated </a:t>
            </a:r>
            <a:r>
              <a:rPr lang="en-US" sz="2800" dirty="0" err="1">
                <a:solidFill>
                  <a:srgbClr val="92D050"/>
                </a:solidFill>
                <a:latin typeface="Times New Roman" pitchFamily="18" charset="0"/>
                <a:cs typeface="Times New Roman" pitchFamily="18" charset="0"/>
              </a:rPr>
              <a:t>instruction?Retrieved</a:t>
            </a:r>
            <a:r>
              <a:rPr lang="en-US" sz="2800" dirty="0">
                <a:solidFill>
                  <a:srgbClr val="92D050"/>
                </a:solidFill>
                <a:latin typeface="Times New Roman" pitchFamily="18" charset="0"/>
                <a:cs typeface="Times New Roman" pitchFamily="18" charset="0"/>
              </a:rPr>
              <a:t> from </a:t>
            </a:r>
            <a:r>
              <a:rPr lang="en-US" sz="2800" dirty="0">
                <a:solidFill>
                  <a:srgbClr val="92D050"/>
                </a:solidFill>
                <a:latin typeface="Times New Roman" pitchFamily="18" charset="0"/>
                <a:cs typeface="Times New Roman" pitchFamily="18" charset="0"/>
                <a:hlinkClick r:id="rId2"/>
              </a:rPr>
              <a:t>http://www.readingrockets.org/article/what-differentiated-instruction</a:t>
            </a:r>
            <a:endParaRPr lang="en-US" sz="2800" dirty="0">
              <a:solidFill>
                <a:srgbClr val="92D050"/>
              </a:solidFill>
              <a:latin typeface="Times New Roman" pitchFamily="18" charset="0"/>
              <a:cs typeface="Times New Roman" pitchFamily="18" charset="0"/>
            </a:endParaRPr>
          </a:p>
          <a:p>
            <a:r>
              <a:rPr lang="en-US" sz="2800" dirty="0">
                <a:solidFill>
                  <a:srgbClr val="92D050"/>
                </a:solidFill>
                <a:latin typeface="Times New Roman" pitchFamily="18" charset="0"/>
                <a:cs typeface="Times New Roman" pitchFamily="18" charset="0"/>
              </a:rPr>
              <a:t>Poverty and Education: From a War on Poverty to the Majority of Public School Students Living in Poverty PDF</a:t>
            </a:r>
          </a:p>
          <a:p>
            <a:r>
              <a:rPr lang="en-US" sz="2800" dirty="0" err="1">
                <a:solidFill>
                  <a:srgbClr val="92D050"/>
                </a:solidFill>
                <a:latin typeface="Times New Roman" pitchFamily="18" charset="0"/>
                <a:cs typeface="Times New Roman" pitchFamily="18" charset="0"/>
              </a:rPr>
              <a:t>Cardinali</a:t>
            </a:r>
            <a:r>
              <a:rPr lang="en-US" sz="2800" dirty="0">
                <a:solidFill>
                  <a:srgbClr val="92D050"/>
                </a:solidFill>
                <a:latin typeface="Times New Roman" pitchFamily="18" charset="0"/>
                <a:cs typeface="Times New Roman" pitchFamily="18" charset="0"/>
              </a:rPr>
              <a:t> Dan. (2015). Why most students are getting the least out of school [Video]. YouTube. https://www.youtube.com/watch?v=qzALINIvYNQ</a:t>
            </a:r>
          </a:p>
        </p:txBody>
      </p:sp>
    </p:spTree>
    <p:extLst>
      <p:ext uri="{BB962C8B-B14F-4D97-AF65-F5344CB8AC3E}">
        <p14:creationId xmlns:p14="http://schemas.microsoft.com/office/powerpoint/2010/main" val="2885101319"/>
      </p:ext>
    </p:extLst>
  </p:cSld>
  <p:clrMapOvr>
    <a:masterClrMapping/>
  </p:clrMapOvr>
</p:sld>
</file>

<file path=ppt/theme/theme1.xml><?xml version="1.0" encoding="utf-8"?>
<a:theme xmlns:a="http://schemas.openxmlformats.org/drawingml/2006/main" name="Berli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2765</TotalTime>
  <Words>349</Words>
  <Application>Microsoft Office PowerPoint</Application>
  <PresentationFormat>Widescreen</PresentationFormat>
  <Paragraphs>34</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Berlin</vt:lpstr>
      <vt:lpstr>Understanding Diverse Learners: Children in Poverty Plan</vt:lpstr>
      <vt:lpstr>Poverty in Minnesota</vt:lpstr>
      <vt:lpstr>Representations of the level of poverty in Minnesota</vt:lpstr>
      <vt:lpstr>representations of the level of poverty in your Mock Student List</vt:lpstr>
      <vt:lpstr>Strategies to Address Poverty Among the ELL Students</vt:lpstr>
      <vt:lpstr>Appropriate Model of Student Integrated Support</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Orimba</dc:creator>
  <cp:lastModifiedBy>Unknown User</cp:lastModifiedBy>
  <cp:revision>1088</cp:revision>
  <dcterms:created xsi:type="dcterms:W3CDTF">2018-11-15T17:28:51Z</dcterms:created>
  <dcterms:modified xsi:type="dcterms:W3CDTF">2021-07-12T12:28:14Z</dcterms:modified>
</cp:coreProperties>
</file>